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Gadugi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rial Black" panose="020B0A04020102020204" pitchFamily="34" charset="0"/>
      <p:bold r:id="rId20"/>
    </p:embeddedFon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3" d="100"/>
          <a:sy n="33" d="100"/>
        </p:scale>
        <p:origin x="73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7" name="AutoShape 2">
            <a:extLst>
              <a:ext uri="{FF2B5EF4-FFF2-40B4-BE49-F238E27FC236}">
                <a16:creationId xmlns:a16="http://schemas.microsoft.com/office/drawing/2014/main" id="{58EF3471-5986-AE47-8495-728327479938}"/>
              </a:ext>
            </a:extLst>
          </p:cNvPr>
          <p:cNvSpPr/>
          <p:nvPr/>
        </p:nvSpPr>
        <p:spPr>
          <a:xfrm>
            <a:off x="10475052" y="0"/>
            <a:ext cx="7812948" cy="10287000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pic>
        <p:nvPicPr>
          <p:cNvPr id="28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30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sp>
        <p:nvSpPr>
          <p:cNvPr id="43" name="AutoShape 2">
            <a:extLst>
              <a:ext uri="{FF2B5EF4-FFF2-40B4-BE49-F238E27FC236}">
                <a16:creationId xmlns:a16="http://schemas.microsoft.com/office/drawing/2014/main" id="{58EF3471-5986-AE47-8495-728327479938}"/>
              </a:ext>
            </a:extLst>
          </p:cNvPr>
          <p:cNvSpPr/>
          <p:nvPr/>
        </p:nvSpPr>
        <p:spPr>
          <a:xfrm>
            <a:off x="10475052" y="0"/>
            <a:ext cx="7812948" cy="10287000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234FDAED-EE10-3949-A2A9-F81AC41AFAEF}"/>
              </a:ext>
            </a:extLst>
          </p:cNvPr>
          <p:cNvGrpSpPr/>
          <p:nvPr/>
        </p:nvGrpSpPr>
        <p:grpSpPr>
          <a:xfrm>
            <a:off x="11581833" y="3851899"/>
            <a:ext cx="5677467" cy="2600849"/>
            <a:chOff x="0" y="-47625"/>
            <a:chExt cx="7569956" cy="3467798"/>
          </a:xfrm>
        </p:grpSpPr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269B9A6F-DC02-FD48-875A-DE49C95589FA}"/>
                </a:ext>
              </a:extLst>
            </p:cNvPr>
            <p:cNvSpPr txBox="1"/>
            <p:nvPr/>
          </p:nvSpPr>
          <p:spPr>
            <a:xfrm>
              <a:off x="0" y="691990"/>
              <a:ext cx="7569956" cy="272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9BE98286-20D0-0F43-95FD-A7486B483CB2}"/>
                </a:ext>
              </a:extLst>
            </p:cNvPr>
            <p:cNvSpPr txBox="1"/>
            <p:nvPr/>
          </p:nvSpPr>
          <p:spPr>
            <a:xfrm>
              <a:off x="0" y="-47625"/>
              <a:ext cx="7569956" cy="464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b="1" spc="-21" dirty="0">
                  <a:latin typeface="Gadugi" panose="020B0502040204020203" pitchFamily="34" charset="0"/>
                  <a:ea typeface="Gadugi" panose="020B0502040204020203" pitchFamily="34" charset="0"/>
                </a:rPr>
                <a:t>INSIGHT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F1874E57-C775-2B41-8A91-6423DF4C28AF}"/>
              </a:ext>
            </a:extLst>
          </p:cNvPr>
          <p:cNvGrpSpPr/>
          <p:nvPr/>
        </p:nvGrpSpPr>
        <p:grpSpPr>
          <a:xfrm>
            <a:off x="11581833" y="1580430"/>
            <a:ext cx="5677467" cy="1593457"/>
            <a:chOff x="0" y="-47625"/>
            <a:chExt cx="7569956" cy="2124610"/>
          </a:xfrm>
        </p:grpSpPr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B930539D-B309-DF4F-BB41-4D61D91F7FC2}"/>
                </a:ext>
              </a:extLst>
            </p:cNvPr>
            <p:cNvSpPr txBox="1"/>
            <p:nvPr/>
          </p:nvSpPr>
          <p:spPr>
            <a:xfrm>
              <a:off x="0" y="691990"/>
              <a:ext cx="756995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EA775DEA-C6AD-DC4F-AE61-910FBC29EA06}"/>
                </a:ext>
              </a:extLst>
            </p:cNvPr>
            <p:cNvSpPr txBox="1"/>
            <p:nvPr/>
          </p:nvSpPr>
          <p:spPr>
            <a:xfrm>
              <a:off x="0" y="-47625"/>
              <a:ext cx="7569956" cy="464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b="1" spc="-21" dirty="0">
                  <a:latin typeface="Gadugi" panose="020B0502040204020203" pitchFamily="34" charset="0"/>
                  <a:ea typeface="Gadugi" panose="020B0502040204020203" pitchFamily="34" charset="0"/>
                </a:rPr>
                <a:t>ANALYSIS</a:t>
              </a:r>
            </a:p>
          </p:txBody>
        </p:sp>
      </p:grpSp>
      <p:sp>
        <p:nvSpPr>
          <p:cNvPr id="50" name="TextBox 15">
            <a:extLst>
              <a:ext uri="{FF2B5EF4-FFF2-40B4-BE49-F238E27FC236}">
                <a16:creationId xmlns:a16="http://schemas.microsoft.com/office/drawing/2014/main" id="{3878C91A-A881-2246-B808-8E2A770FCD2C}"/>
              </a:ext>
            </a:extLst>
          </p:cNvPr>
          <p:cNvSpPr txBox="1"/>
          <p:nvPr/>
        </p:nvSpPr>
        <p:spPr>
          <a:xfrm>
            <a:off x="11581833" y="7519579"/>
            <a:ext cx="5677467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51" name="TextBox 16">
            <a:extLst>
              <a:ext uri="{FF2B5EF4-FFF2-40B4-BE49-F238E27FC236}">
                <a16:creationId xmlns:a16="http://schemas.microsoft.com/office/drawing/2014/main" id="{C86FA57A-D9CA-A84F-BD9F-47A86DB6898F}"/>
              </a:ext>
            </a:extLst>
          </p:cNvPr>
          <p:cNvSpPr txBox="1"/>
          <p:nvPr/>
        </p:nvSpPr>
        <p:spPr>
          <a:xfrm>
            <a:off x="11581833" y="6964868"/>
            <a:ext cx="5677467" cy="34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91255" y="202889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 smtClean="0"/>
              <a:t>xd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82194" y="2552540"/>
            <a:ext cx="68820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﻿</a:t>
            </a:r>
          </a:p>
          <a:p>
            <a:endParaRPr lang="en-US" sz="2800" dirty="0"/>
          </a:p>
          <a:p>
            <a:r>
              <a:rPr lang="en-US" sz="2800" dirty="0"/>
              <a:t>Social Buzz is a fast growing technology unicorn that need to adapt quickly to it's global scale. Accenture has begun a 3 month POC focusing on these tasks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 </a:t>
            </a:r>
            <a:r>
              <a:rPr lang="en-US" sz="2800" dirty="0"/>
              <a:t>audit of Social Buzz's big data </a:t>
            </a:r>
            <a:r>
              <a:rPr lang="en-US" sz="2800" dirty="0" smtClean="0"/>
              <a:t>practice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Recommendations </a:t>
            </a:r>
            <a:r>
              <a:rPr lang="en-US" sz="2800" dirty="0"/>
              <a:t>for a successful </a:t>
            </a:r>
            <a:r>
              <a:rPr lang="en-US" sz="2800" dirty="0" smtClean="0"/>
              <a:t>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Analysis </a:t>
            </a:r>
            <a:r>
              <a:rPr lang="en-US" sz="2800" dirty="0"/>
              <a:t>to find Social Buzz's top 5 most popular categories of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3377" y="3913723"/>
            <a:ext cx="713172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﻿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Over </a:t>
            </a:r>
            <a:r>
              <a:rPr lang="en-US" sz="3200" u="sng" dirty="0">
                <a:solidFill>
                  <a:schemeClr val="bg1"/>
                </a:solidFill>
              </a:rPr>
              <a:t>100000</a:t>
            </a:r>
            <a:r>
              <a:rPr lang="en-US" sz="3200" dirty="0">
                <a:solidFill>
                  <a:schemeClr val="bg1"/>
                </a:solidFill>
              </a:rPr>
              <a:t> posts per day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u="sng" dirty="0" smtClean="0">
                <a:solidFill>
                  <a:schemeClr val="bg1"/>
                </a:solidFill>
              </a:rPr>
              <a:t>36,500,000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pieces of </a:t>
            </a:r>
            <a:r>
              <a:rPr lang="en-US" sz="3200" dirty="0" smtClean="0">
                <a:solidFill>
                  <a:schemeClr val="bg1"/>
                </a:solidFill>
              </a:rPr>
              <a:t>content per </a:t>
            </a:r>
            <a:r>
              <a:rPr lang="en-US" sz="3200" dirty="0">
                <a:solidFill>
                  <a:schemeClr val="bg1"/>
                </a:solidFill>
              </a:rPr>
              <a:t>year</a:t>
            </a:r>
            <a:r>
              <a:rPr lang="en-US" sz="3200" dirty="0" smtClean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chemeClr val="bg1"/>
                </a:solidFill>
              </a:rPr>
              <a:t>Analysis to find Social Buzz's top 5 most popular categories of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478000" y="1485900"/>
            <a:ext cx="3276600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rial Black" panose="020B0A04020102020204" pitchFamily="34" charset="0"/>
              </a:rPr>
              <a:t>Andrew Fleming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Chief Technical Architect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93092" y="4407742"/>
            <a:ext cx="34615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prstClr val="black"/>
                </a:solidFill>
                <a:latin typeface="Arial Black" panose="020B0A04020102020204" pitchFamily="34" charset="0"/>
              </a:rPr>
              <a:t>M</a:t>
            </a:r>
            <a:r>
              <a:rPr lang="en-US" sz="2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arcus </a:t>
            </a:r>
            <a:r>
              <a:rPr lang="en-US" sz="2400" b="1" dirty="0" err="1">
                <a:solidFill>
                  <a:prstClr val="black"/>
                </a:solidFill>
                <a:latin typeface="Arial Black" panose="020B0A04020102020204" pitchFamily="34" charset="0"/>
              </a:rPr>
              <a:t>R</a:t>
            </a:r>
            <a:r>
              <a:rPr lang="en-US" sz="2400" b="1" dirty="0" err="1" smtClean="0">
                <a:solidFill>
                  <a:prstClr val="black"/>
                </a:solidFill>
                <a:latin typeface="Arial Black" panose="020B0A04020102020204" pitchFamily="34" charset="0"/>
              </a:rPr>
              <a:t>ompton</a:t>
            </a:r>
            <a:endParaRPr lang="en-US" sz="2400" b="1" dirty="0" smtClean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Principle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293092" y="7530082"/>
            <a:ext cx="34615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>
                <a:latin typeface="Arial Black" panose="020B0A04020102020204" pitchFamily="34" charset="0"/>
              </a:rPr>
              <a:t>Talha</a:t>
            </a:r>
            <a:r>
              <a:rPr lang="en-US" sz="2400" b="1" dirty="0" smtClean="0">
                <a:latin typeface="Arial Black" panose="020B0A04020102020204" pitchFamily="34" charset="0"/>
              </a:rPr>
              <a:t> Arshad</a:t>
            </a:r>
            <a:endParaRPr lang="en-US" sz="2400" b="1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00959" y="1477730"/>
            <a:ext cx="32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64639" y="2997418"/>
            <a:ext cx="32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14481" y="4690970"/>
            <a:ext cx="32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Modeling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42979" y="6373276"/>
            <a:ext cx="32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45618" y="8068110"/>
            <a:ext cx="3273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spc="-8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DEC18DCB-822A-4D81-B43D-EA065F5C2E6C}"/>
              </a:ext>
            </a:extLst>
          </p:cNvPr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BF1757EB-BE6D-456B-AAE1-9199DF89AC44}"/>
              </a:ext>
            </a:extLst>
          </p:cNvPr>
          <p:cNvSpPr txBox="1"/>
          <p:nvPr/>
        </p:nvSpPr>
        <p:spPr>
          <a:xfrm>
            <a:off x="1796907" y="322953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8A5A536B-2824-40DA-8730-BFF135AAB6BA}"/>
              </a:ext>
            </a:extLst>
          </p:cNvPr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347A7-B6F4-43D9-AA7B-ECF01491A9FE}"/>
              </a:ext>
            </a:extLst>
          </p:cNvPr>
          <p:cNvSpPr txBox="1"/>
          <p:nvPr/>
        </p:nvSpPr>
        <p:spPr>
          <a:xfrm>
            <a:off x="6260052" y="322953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261D6-A523-498E-A2EF-057B81267770}"/>
              </a:ext>
            </a:extLst>
          </p:cNvPr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74F02E9-55C1-42F5-91B5-1A4480BA41CC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EC82834-F139-6341-8704-95423C0C95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96753" y="1592190"/>
            <a:ext cx="9571772" cy="710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21E9A61-AACF-DB41-B007-BB9C2D02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32961" y="1581061"/>
            <a:ext cx="8266904" cy="7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210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Graphik Regular</vt:lpstr>
      <vt:lpstr>Gadugi</vt:lpstr>
      <vt:lpstr>Calibri</vt:lpstr>
      <vt:lpstr>Arial Black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PMLS</cp:lastModifiedBy>
  <cp:revision>12</cp:revision>
  <dcterms:created xsi:type="dcterms:W3CDTF">2006-08-16T00:00:00Z</dcterms:created>
  <dcterms:modified xsi:type="dcterms:W3CDTF">2024-07-16T06:45:28Z</dcterms:modified>
  <dc:identifier>DAEhDyfaYKE</dc:identifier>
</cp:coreProperties>
</file>